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tags" Target="tags/tag1.xml"/>
<Relationship Id="rId4" Type="http://schemas.openxmlformats.org/officeDocument/2006/relationships/presProps" Target="presProps.xml"/>
<Relationship Id="rId5" Type="http://schemas.openxmlformats.org/officeDocument/2006/relationships/viewProps" Target="viewProps.xml"/>
<Relationship Id="rId6" Type="http://schemas.openxmlformats.org/officeDocument/2006/relationships/theme" Target="theme/theme1.xml"/>
<Relationship Id="rId7" Type="http://schemas.openxmlformats.org/officeDocument/2006/relationships/tableStyles" Target="tableStyles.xml"/>
<Relationship Id="rId1" Type="http://schemas.openxmlformats.org/officeDocument/2006/relationships/slideMaster" Target="slideMasters/slideMaster1.xml"/>
<Relationship Id="rId2" Type="http://schemas.openxmlformats.org/officeDocument/2006/relationships/printerSettings" Target="printerSettings/printerSettings1.bin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Relationship Id="rId21" Type="http://schemas.openxmlformats.org/officeDocument/2006/relationships/slide" Target="slides/slide14.xml"/>
<Relationship Id="rId22" Type="http://schemas.openxmlformats.org/officeDocument/2006/relationships/slide" Target="slides/slide15.xml"/>
<Relationship Id="rId23" Type="http://schemas.openxmlformats.org/officeDocument/2006/relationships/slide" Target="slides/slide16.xml"/>
<Relationship Id="rId24" Type="http://schemas.openxmlformats.org/officeDocument/2006/relationships/slide" Target="slides/slide17.xml"/>
<Relationship Id="rId25" Type="http://schemas.openxmlformats.org/officeDocument/2006/relationships/slide" Target="slides/slide18.xml"/>
<Relationship Id="rId26" Type="http://schemas.openxmlformats.org/officeDocument/2006/relationships/slide" Target="slides/slide19.xml"/>
<Relationship Id="rId27" Type="http://schemas.openxmlformats.org/officeDocument/2006/relationships/slide" Target="slides/slide20.xml"/>
<Relationship Id="rId28" Type="http://schemas.openxmlformats.org/officeDocument/2006/relationships/slide" Target="slides/slide21.xml"/>
<Relationship Id="rId29" Type="http://schemas.openxmlformats.org/officeDocument/2006/relationships/slide" Target="slides/slide22.xml"/>
<Relationship Id="rId30" Type="http://schemas.openxmlformats.org/officeDocument/2006/relationships/slide" Target="slides/slide23.xml"/>
<Relationship Id="rId31" Type="http://schemas.openxmlformats.org/officeDocument/2006/relationships/slide" Target="slides/slide24.xml"/>
<Relationship Id="rId32" Type="http://schemas.openxmlformats.org/officeDocument/2006/relationships/slide" Target="slides/slide25.xml"/>
<Relationship Id="rId33" Type="http://schemas.openxmlformats.org/officeDocument/2006/relationships/slide" Target="slides/slide26.xml"/>
<Relationship Id="rId34" Type="http://schemas.openxmlformats.org/officeDocument/2006/relationships/slide" Target="slides/slide27.xml"/>
<Relationship Id="rId35" Type="http://schemas.openxmlformats.org/officeDocument/2006/relationships/slide" Target="slides/slide28.xml"/>
<Relationship Id="rId36" Type="http://schemas.openxmlformats.org/officeDocument/2006/relationships/slide" Target="slides/slide29.xml"/>
<Relationship Id="rId37" Type="http://schemas.openxmlformats.org/officeDocument/2006/relationships/slide" Target="slides/slide30.xml"/>
<Relationship Id="rId38" Type="http://schemas.openxmlformats.org/officeDocument/2006/relationships/slide" Target="slides/slide31.xml"/>
<Relationship Id="rId39" Type="http://schemas.openxmlformats.org/officeDocument/2006/relationships/slide" Target="slides/slide32.xml"/>
<Relationship Id="rId40" Type="http://schemas.openxmlformats.org/officeDocument/2006/relationships/slide" Target="slides/slide33.xml"/>
<Relationship Id="rId41" Type="http://schemas.openxmlformats.org/officeDocument/2006/relationships/slide" Target="slides/slide34.xml"/>
<Relationship Id="rId42" Type="http://schemas.openxmlformats.org/officeDocument/2006/relationships/slide" Target="slides/slide35.xml"/>
<Relationship Id="rId43" Type="http://schemas.openxmlformats.org/officeDocument/2006/relationships/slide" Target="slides/slide36.xml"/>
<Relationship Id="rId44" Type="http://schemas.openxmlformats.org/officeDocument/2006/relationships/slide" Target="slides/slide37.xml"/>
<Relationship Id="rId45" Type="http://schemas.openxmlformats.org/officeDocument/2006/relationships/slide" Target="slides/slide38.xml"/>
<Relationship Id="rId46" Type="http://schemas.openxmlformats.org/officeDocument/2006/relationships/slide" Target="slides/slide39.xml"/>
<Relationship Id="rId47" Type="http://schemas.openxmlformats.org/officeDocument/2006/relationships/slide" Target="slides/slide40.xml"/>
<Relationship Id="rId48" Type="http://schemas.openxmlformats.org/officeDocument/2006/relationships/slide" Target="slides/slide41.xml"/>
<Relationship Id="rId49" Type="http://schemas.openxmlformats.org/officeDocument/2006/relationships/slide" Target="slides/slide42.xml"/>
<Relationship Id="rId50" Type="http://schemas.openxmlformats.org/officeDocument/2006/relationships/slide" Target="slides/slide43.xml"/>
<Relationship Id="rId51" Type="http://schemas.openxmlformats.org/officeDocument/2006/relationships/slide" Target="slides/slide44.xml"/>
<Relationship Id="rId52" Type="http://schemas.openxmlformats.org/officeDocument/2006/relationships/slide" Target="slides/slide45.xml"/>
<Relationship Id="rId53" Type="http://schemas.openxmlformats.org/officeDocument/2006/relationships/slide" Target="slides/slide46.xml"/>
<Relationship Id="rId54" Type="http://schemas.openxmlformats.org/officeDocument/2006/relationships/slide" Target="slides/slide47.xml"/>
<Relationship Id="rId55" Type="http://schemas.openxmlformats.org/officeDocument/2006/relationships/slide" Target="slides/slide48.xml"/>
<Relationship Id="rId56" Type="http://schemas.openxmlformats.org/officeDocument/2006/relationships/slide" Target="slides/slide49.xml"/>
<Relationship Id="rId57" Type="http://schemas.openxmlformats.org/officeDocument/2006/relationships/slide" Target="slides/slide50.xml"/>
<Relationship Id="rId58" Type="http://schemas.openxmlformats.org/officeDocument/2006/relationships/slide" Target="slides/slide51.xml"/>
<Relationship Id="rId59" Type="http://schemas.openxmlformats.org/officeDocument/2006/relationships/slide" Target="slides/slide52.xml"/>
</Relationships>

</file>

<file path=ppt/media/file10cef1373c294.png>
</file>

<file path=ppt/media/file10cef14eb8c86.jpeg>
</file>

<file path=ppt/media/file10cef1ac28bd3.png>
</file>

<file path=ppt/media/file10cef2180de13.png>
</file>

<file path=ppt/media/file10cef2338f86e.png>
</file>

<file path=ppt/media/file10cef2dda6262.jpeg>
</file>

<file path=ppt/media/file10cef324ad832.png>
</file>

<file path=ppt/media/file10cef32ff7c4a.png>
</file>

<file path=ppt/media/file10cef3991a8ba.png>
</file>

<file path=ppt/media/file10cef41acd3fd.jpeg>
</file>

<file path=ppt/media/file10cef4eead2ff.jpeg>
</file>

<file path=ppt/media/file10cef4fb7d469.png>
</file>

<file path=ppt/media/file10cef5a69d75e.png>
</file>

<file path=ppt/media/file10cef5aba8ab1.jpeg>
</file>

<file path=ppt/media/file10cef5c1cbf9c.png>
</file>

<file path=ppt/media/file10cef5c712772.png>
</file>

<file path=ppt/media/file10cef6367ca02.jpeg>
</file>

<file path=ppt/media/file10cef65688a39.jpeg>
</file>

<file path=ppt/media/file10cef6a5a1b27.png>
</file>

<file path=ppt/media/file10cef6b8e8e3e.png>
</file>

<file path=ppt/media/file10cef713e0fd2.jpeg>
</file>

<file path=ppt/media/file10cef7456bc24.png>
</file>

<file path=ppt/media/file10cef75e288f8.png>
</file>

<file path=ppt/media/file10cef8d4dcc8.png>
</file>

<file path=ppt/media/file10cef9dc68dd.png>
</file>

<file path=ppt/media/file10cefce7990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10cef2338f86e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713e0fd2.jpe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1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2180de13.png"/>
</Relationships>

</file>

<file path=ppt/slides/_rels/slide1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10cef1373c294.png"/>
</Relationships>

</file>

<file path=ppt/slides/_rels/slide1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14eb8c86.jpeg"/>
</Relationships>

</file>

<file path=ppt/slides/_rels/slide1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75e288f8.png"/>
</Relationships>

</file>

<file path=ppt/slides/_rels/slide2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7456bc24.png"/>
</Relationships>

</file>

<file path=ppt/slides/_rels/slide2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10cef6a5a1b27.png"/>
</Relationships>

</file>

<file path=ppt/slides/_rels/slide2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41acd3fd.jpeg"/>
</Relationships>

</file>

<file path=ppt/slides/_rels/slide2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2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3991a8ba.png"/>
</Relationships>

</file>

<file path=ppt/slides/_rels/slide2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10cef9dc68dd.png"/>
</Relationships>

</file>

<file path=ppt/slides/_rels/slide2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6b8e8e3e.png"/>
</Relationships>

</file>

<file path=ppt/slides/_rels/slide3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65688a39.jpeg"/>
</Relationships>

</file>

<file path=ppt/slides/_rels/slide3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3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324ad832.png"/>
</Relationships>

</file>

<file path=ppt/slides/_rels/slide3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10cef4fb7d469.png"/>
</Relationships>

</file>

<file path=ppt/slides/_rels/slide3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2dda6262.jpeg"/>
</Relationships>

</file>

<file path=ppt/slides/_rels/slide3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3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5c712772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10cef8d4dcc8.png"/>
</Relationships>

</file>

<file path=ppt/slides/_rels/slide4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4eead2ff.jpeg"/>
</Relationships>

</file>

<file path=ppt/slides/_rels/slide4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4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1ac28bd3.png"/>
</Relationships>

</file>

<file path=ppt/slides/_rels/slide4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10cef5a69d75e.png"/>
</Relationships>

</file>

<file path=ppt/slides/_rels/slide4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5aba8ab1.jpeg"/>
</Relationships>

</file>

<file path=ppt/slides/_rels/slide4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10cef5c1cbf9c.png"/>
</Relationships>

</file>

<file path=ppt/slides/_rels/slide5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5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ce79900.png"/>
</Relationships>

</file>

<file path=ppt/slides/_rels/slide5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6367ca02.jpe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0cef32ff7c4a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St. Louis Central Corridor West Building Permits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Report: April 2021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April 2021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$24,964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$3,700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$100 - $90,000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 building permits in April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266.67%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2020 (3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$24,964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April 2021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-85.43%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2020 ($171,381)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54 total building permits in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50.00%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2020 (36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$833,274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355.52%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2020 ($182,930)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843448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$16,300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$48,900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$28,212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$225,700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1037650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$264,387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$6,080,903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$951,416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$43,765,154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3373259"/>
                <a:gridCol w="1005931"/>
                <a:gridCol w="1184649"/>
                <a:gridCol w="1898838"/>
              </a:tblGrid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GROVE EQUITIES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$3,700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4178 MANCHESTER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DAZ PROPERTIES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4567 ARCO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BOWDEN, CHRISTIAN 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$34,000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4375 GIBSON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4191 MANCHESTER REALTY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$3,400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4187 MANCHESTER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GRBIC, ERMIN &amp; LEJLA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4520 ARCO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PENTLAND, JOSEPH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1500 TOWER GROVE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WASHINGTON UNIVERSITY MEDICAL CENTER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4145 PAPIN 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HSE INVESTMENTS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4323 HUNT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JEMZ INVESTMENTS &amp; PROPERTIES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4319 HUNT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GREEN STREET MCREE INVESTORS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4591 MCREE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WOOD, DANIEL W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4342 HUNT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Permit Cost Breakdown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April 2021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$23,924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$17,676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$2,950 - $75,000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6 building permits in April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2020 (5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$23,924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April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4.13%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2020 ($22,976)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28 total building permits in 2021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-34.88%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2020 (43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$37,704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83.92%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2020 ($20,501)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843448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$23,924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$143,543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959955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$111,562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$446,248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$33,096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$1,224,567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St. Louis Neighborhood Spatial Reference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767870"/>
                <a:gridCol w="951906"/>
                <a:gridCol w="1184649"/>
                <a:gridCol w="1852248"/>
              </a:tblGrid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MAR, DAVID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$13,352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5914 WATERMAN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BONDS, RONALD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5818 WESTMINSTER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RACHEL HARSLEY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$2,950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6006 WESTMINSTER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NACY, JAMES O II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5847 WATERMAN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BENDER, ELIZABETH A &amp;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$6,841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6045 KINGSBURY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BARTON, JONATHAN T &amp; JENNIFER 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$23,400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6200 MCPHERSON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 Permit Cost Breakdown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April 2021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$44,315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$29,820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$3,396 - $135,000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6 building permits in April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500.00%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2020 (1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$44,315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April 2021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-89.63%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2020 ($427,454)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22 total building permits in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175.00%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2020 (8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$70,195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2021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-16.57%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2020 ($84,132)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843448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$28,698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$57,396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$52,124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$208,495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959955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$24,132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$72,396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$344,609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$9,649,047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3319303"/>
                <a:gridCol w="1005931"/>
                <a:gridCol w="1184649"/>
                <a:gridCol w="1914527"/>
              </a:tblGrid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JEK SEP IRA FUND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$135,000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5420 DELMAR PLACE 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BUFORD, JAMES H &amp; SUSAN 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$13,854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 KINGSBURY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SEWARD, JERMAL L II &amp; RAHCEL 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$16,000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 KINGSBURY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SERVICE EMPLOYEES INTERNATIONAL UNIO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$54,000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5585 PERSHING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SERVICE EMPLOYEES INTERNATIONAL UNIO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$3,396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5585 PERSHING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NASH, ALISON C &amp; CLARENCE E DULA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$43,641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57 WATERMAN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 Permit Cost Breakdown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April 2021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$189,803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$75,000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$55,000 - $659,014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building permits in April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66.67%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2020 (3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$189,803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April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17.56%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2020 ($161,450)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29 total building permits in 2021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-14.71%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2020 (34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$121,910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2021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-31.72%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2020 ($178,539)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Summary: Average Building Permit Cost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843448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$189,803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$949,014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1037650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$134,254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$1,342,536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$405,502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$13,787,056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3287993"/>
                <a:gridCol w="951906"/>
                <a:gridCol w="1184649"/>
                <a:gridCol w="1658251"/>
              </a:tblGrid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URBAN CORE CONSTRUCTION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5835 BARTMER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 &amp; OUT MANAGEMENT SERVICE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935 MARYVILLE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RISING HUNT INC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5676-78 CATES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DELMAR DIVINE MASTER LANDLORD COMM.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$659,014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5535 DELMAR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LOS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$60,000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1207 MONTCLAIR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 Permit Cost Breakdown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April 2021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$151,125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$2,000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$1,375 - $450,000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 building permits in April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200.00%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2020 (1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$151,125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April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504.50%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2020 ($25,000)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total building permits in 2021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-27.27%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2020 (11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$84,069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2.76%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2020 ($81,814)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843448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$151,125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$453,375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843448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$70,102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$911,325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255796"/>
                <a:gridCol w="951906"/>
                <a:gridCol w="1184649"/>
                <a:gridCol w="1464185"/>
              </a:tblGrid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5258 MAPLE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5258 MAPLE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5256 VERNON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$450,000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5256 VERNON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SYMS, MELBA DEE JOHNSON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$1,375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5217 ENRIGHT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 Permit Cost Breakdown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37160" y="1116874"/>
          <a:ext cx="3657600" cy="2743200"/>
        </p:xfrm>
        <a:graphic>
          <a:graphicData uri="http://schemas.openxmlformats.org/drawingml/2006/table">
            <a:tbl>
              <a:tblPr/>
              <a:tblGrid>
                <a:gridCol w="1650679"/>
                <a:gridCol w="843448"/>
                <a:gridCol w="602520"/>
                <a:gridCol w="959955"/>
              </a:tblGrid>
              <a:tr h="36576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Neighborhood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Academy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$151,125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$453,375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Central 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$141,072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$6,630,380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DeBaliviere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$44,315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$265,891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Forest Park Southeast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$24,964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$274,600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Fountain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$15,667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$62,669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Lewis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$2,333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Skinker DeBaliviere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$23,924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$143,543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Vandeventer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Visitation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$189,803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$949,014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4709160" y="1116874"/>
          <a:ext cx="3657600" cy="2743200"/>
        </p:xfrm>
        <a:graphic>
          <a:graphicData uri="http://schemas.openxmlformats.org/drawingml/2006/table">
            <a:tbl>
              <a:tblPr/>
              <a:tblGrid>
                <a:gridCol w="1650679"/>
                <a:gridCol w="843448"/>
                <a:gridCol w="602520"/>
                <a:gridCol w="1115344"/>
              </a:tblGrid>
              <a:tr h="36576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Neighborhood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Academy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$58,270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$932,325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Central 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$679,518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$135,903,580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DeBaliviere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$313,595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$9,721,443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Forest Park Southeast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$722,407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$49,846,057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Fountain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$293,752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$2,937,517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Lewis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$9,806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$98,063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Skinker DeBaliviere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$40,752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$1,670,815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Vandeventer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$25,554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$153,323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Visitation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$7,774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$7,774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$343,854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$15,129,592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April 2021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$15,667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$13,000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$1,000 - $35,669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building permits in April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100.00%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2020 (2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$15,667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April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944.48%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2020 ($1,500)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total building permits in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350.00%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2020 (2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$323,057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21437.16%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2020 ($1,500)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765753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$30,334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$60,669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959955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$585,603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$2,928,017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$1,900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3326875"/>
                <a:gridCol w="1005931"/>
                <a:gridCol w="1184649"/>
                <a:gridCol w="2256000"/>
              </a:tblGrid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URBAN LEAGUE OF METROPOLITAM ST LOUI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1408 N KINGSHIGHWAY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LRA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1125 WALTON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LRA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1127 WALTON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ROBERTS PLAZA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$35,669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1315 AUBERT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 Permit Cost Breakdown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April 2021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$2,333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$3,000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$1,000 - $3,000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 building permits in April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2020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$2,333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April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2020 ($0)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 total building permits in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600.00%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2020 (1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$9,560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282.42%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2020 ($2,500)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688059"/>
                <a:gridCol w="602520"/>
                <a:gridCol w="688059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$2,333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765753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$9,785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$88,063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April 2021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$141,072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$35,000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$2,200 - $2,180,254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1790175"/>
                <a:gridCol w="951906"/>
                <a:gridCol w="1184649"/>
                <a:gridCol w="1440925"/>
              </a:tblGrid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EBO PROPERTIES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1335 MARCUS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EBO PROPERTIES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1337 MARCUS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EBO PROPERTIES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1325 MARCUS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 Permit Cost Breakdown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Additional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Data retreived from https://www.stlouis-mo.gov/data/</a:t>
            </a:r>
          </a:p>
          <a:p>
            <a:r>
              <a:rPr/>
              <a:t>Building permits with a cost of $0 were dropped</a:t>
            </a:r>
          </a:p>
          <a:p>
            <a:r>
              <a:rPr/>
              <a:t>Building permits that were cancelled were dropped</a:t>
            </a:r>
          </a:p>
          <a:p>
            <a:r>
              <a:rPr/>
              <a:t>Infinite change indicates 0 permits in the current or previous time period/comparison month so there was a overall increase or decrease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47 building permits in April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176.47%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2020 (17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$141,072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April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10.49%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2020 ($127,677)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150 total building permits in 2021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18.11%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2020 (127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$617,547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2021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50.01%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2020 ($411,670)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959955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April 2021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$228,178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$4,107,197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$72,257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$2,023,183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959955"/>
                <a:gridCol w="602520"/>
                <a:gridCol w="1037650"/>
              </a:tblGrid>
              <a:tr h="457200">
                <a:tc gridSpan="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Last 6 Months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$1,239,011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$92,925,836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$91,363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$1,279,086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$375,664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$41,698,658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Permit Cost Breakdown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2021-05-25T18:01:26Z</dcterms:modified>
  <cp:category/>
</cp:coreProperties>
</file>

<file path=docProps/thumbnail.jpeg>
</file>